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258" r:id="rId4"/>
    <p:sldId id="259" r:id="rId5"/>
    <p:sldId id="260" r:id="rId6"/>
    <p:sldId id="264" r:id="rId7"/>
    <p:sldId id="265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ul Carreira rufato" initials="RCr" lastIdx="1" clrIdx="0">
    <p:extLst>
      <p:ext uri="{19B8F6BF-5375-455C-9EA6-DF929625EA0E}">
        <p15:presenceInfo xmlns:p15="http://schemas.microsoft.com/office/powerpoint/2012/main" userId="fb2c1d3a6d8a01d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09" autoAdjust="0"/>
    <p:restoredTop sz="94660"/>
  </p:normalViewPr>
  <p:slideViewPr>
    <p:cSldViewPr snapToGrid="0">
      <p:cViewPr varScale="1">
        <p:scale>
          <a:sx n="68" d="100"/>
          <a:sy n="68" d="100"/>
        </p:scale>
        <p:origin x="6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65E99-846E-4293-9453-F927A06E46B0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94A78-FB68-4FF9-AE02-0502476E9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015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EB7388-D934-473E-AD93-1BB0726619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902D51-EC86-45C9-9A8D-DE49B449D9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GB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B6DD90-28C6-48A2-90EB-7B86A0FA1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238056-01CA-4619-93E2-D5E3E6C1A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056927-4F33-49EC-A616-3CCEF270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597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B77BC7-8C1B-4138-9103-1B3EB871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66C4E31-5E2E-4326-AD1E-25F41A139C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A091B57-5E22-4971-907D-FA824034B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E49FB20-2A42-4585-8BC6-9D8FF4B53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02063A-9DE1-4FFF-B92E-FA8808CEB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6765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43A12F6-DF9E-46F4-A69D-AF0D86EB7C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FEF2185-600B-4AC8-BF28-DD327C029B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1BAE7F-74A4-443B-A65D-7B05FCF15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E1B628-0862-4F2B-B5DC-F742302D1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A5B13B-858F-4D70-8F35-75B4975CB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5427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F44E91-1A42-48C1-8D04-29E44BB1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ADC988-30DE-4D3D-8716-8A4B5F888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02BEEB-4ACC-47D5-A80D-16FFC76B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D38B6A-7FB5-49A1-82F2-20FC331E2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D78126C-4A70-44FC-A563-DB9BD1721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6203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E76019-61A2-4E90-9101-145848EFE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E26DFB-3972-47F7-8327-4A2621910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1F9D2B-2F81-460D-A88D-07ED0572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BEFCFB-2477-4FB0-9BB9-349971BDC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B38AA6A-A782-467F-A0D8-D478A3FC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63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A661C9-562E-426A-AAF7-D535D1422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5079FD-6B81-405F-9995-B79F5592EB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2E9942D-4FAE-4C17-B3D9-201BD0BB0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5B858DB-F41E-40D8-89E7-3DC6A70CD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55D2E81-00DD-4C65-B3B6-259B29DD9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A6D13E2-2F66-4EC1-B21C-07471F525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941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5D5E7C-7F28-47F2-A141-4AD59D58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F7AA8FF-5FC5-4433-B9B9-997BAFE1F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463347A-C333-41D7-A043-79EE9A5972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CB8461B-E4C5-44C3-8FD0-7818238CF1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5B873B2-9B63-4715-80BA-EA7535714C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87F20D3-A6E4-4F43-B1E3-2A329ABB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64F4E45-DBB0-4823-ACB6-5AC0E2E21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04B84D2-3361-4F8B-99A9-C101E694C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4202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77922-6E25-4908-8CCF-D892A61DB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3D71762-644C-441A-80C6-9ED740B3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8C3DE18-D2C0-47C6-B244-86EB09591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A6CFDF4-D695-4A56-99B3-2EDD0D329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67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13AFBA2-F6EF-425D-9C5A-28751FBAB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D6B88B7-8EA9-4061-8E5D-602A5524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EEAA706-B847-46A4-8589-D20C76CB3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912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49B8BA-93D2-4365-A9C5-2AA8BB09C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6C2394-135D-494D-BFDE-C841044FC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5D85D53-8C38-4EDC-BA59-B4EFF0CB7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BB399CA-03BA-4025-8FCD-A5899606E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3B95D2-E6CC-484E-A84A-862DDCF7B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B374372-4F47-4DE8-A348-628950F0D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735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AC33E7-2150-4B46-A6FB-B9E508F4C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B7C4D03-9034-44EA-B64F-5F589B12D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420CCA-5773-41E3-8073-EA6D55E229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1577C7E-2FAF-4AF4-947E-F9B432F5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EADECBD-A2FE-4391-9638-BB8878564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EF99997-D267-496D-86AD-3DC595A00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7885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543EFFE-781F-4FC4-8E98-008C10FD6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GB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847F4F4-3383-4A89-9F80-07540EA3B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GB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FFDE89-0C03-45A2-B422-E4489B1045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9955C-3BC6-4973-9B30-F964D6050CFA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D14A1C-DCD9-4FFD-8CF6-FB4386F44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64A26F7-B145-4DD7-B630-8892CFE6FB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BAC7B-717E-49E1-81E8-76303D927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218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7F6CBC15-819A-4568-88D6-74D98602E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967369"/>
            <a:ext cx="9394209" cy="1536533"/>
          </a:xfrm>
        </p:spPr>
        <p:txBody>
          <a:bodyPr>
            <a:normAutofit/>
          </a:bodyPr>
          <a:lstStyle/>
          <a:p>
            <a:r>
              <a:rPr lang="pt-BR" sz="4000" dirty="0"/>
              <a:t>Raul CARREIRA RUFATO</a:t>
            </a:r>
          </a:p>
          <a:p>
            <a:r>
              <a:rPr lang="pt-BR" sz="4000" dirty="0"/>
              <a:t>Tutor </a:t>
            </a:r>
            <a:r>
              <a:rPr lang="en-GB" sz="4000" dirty="0"/>
              <a:t>Dr Joseph </a:t>
            </a:r>
            <a:r>
              <a:rPr lang="en-GB" sz="4000" dirty="0" err="1"/>
              <a:t>Morlier</a:t>
            </a:r>
            <a:endParaRPr lang="pt-BR" sz="4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7D6D85-9776-40C2-8E4A-4A7108073E61}"/>
              </a:ext>
            </a:extLst>
          </p:cNvPr>
          <p:cNvSpPr txBox="1">
            <a:spLocks/>
          </p:cNvSpPr>
          <p:nvPr/>
        </p:nvSpPr>
        <p:spPr>
          <a:xfrm>
            <a:off x="0" y="453887"/>
            <a:ext cx="12192000" cy="2080591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accent1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>
                <a:solidFill>
                  <a:schemeClr val="bg1"/>
                </a:solidFill>
              </a:rPr>
              <a:t>Avoid aeroelasticity instabilities with a morphing airfoil by reinforcement learning</a:t>
            </a:r>
            <a:endParaRPr 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D651C1E-DFD3-4B0D-9475-B5EDD19DA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9962"/>
            <a:ext cx="3208298" cy="1905165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362CEC1A-E88B-45D9-BF98-F0FF10D30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478" y="4503902"/>
            <a:ext cx="5715000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56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F8BFEB0-0E06-4D4A-91E5-DA8703ADF8C0}"/>
              </a:ext>
            </a:extLst>
          </p:cNvPr>
          <p:cNvSpPr txBox="1">
            <a:spLocks/>
          </p:cNvSpPr>
          <p:nvPr/>
        </p:nvSpPr>
        <p:spPr>
          <a:xfrm>
            <a:off x="0" y="381000"/>
            <a:ext cx="12192000" cy="6348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95CBD3-9FA6-49B3-B1EE-15FB1A29B028}"/>
              </a:ext>
            </a:extLst>
          </p:cNvPr>
          <p:cNvSpPr txBox="1">
            <a:spLocks/>
          </p:cNvSpPr>
          <p:nvPr/>
        </p:nvSpPr>
        <p:spPr>
          <a:xfrm>
            <a:off x="1451971" y="2526457"/>
            <a:ext cx="8229600" cy="3801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Morphing airfoils</a:t>
            </a:r>
          </a:p>
          <a:p>
            <a:r>
              <a:rPr lang="en-US" dirty="0"/>
              <a:t>Objective: avoid </a:t>
            </a:r>
            <a:r>
              <a:rPr lang="en-GB" dirty="0"/>
              <a:t>flutter, LCO and divergency</a:t>
            </a:r>
          </a:p>
          <a:p>
            <a:r>
              <a:rPr lang="en-GB" dirty="0"/>
              <a:t>Approach: reinforcement learning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Rectangle: Rounded Corners 20">
            <a:extLst>
              <a:ext uri="{FF2B5EF4-FFF2-40B4-BE49-F238E27FC236}">
                <a16:creationId xmlns:a16="http://schemas.microsoft.com/office/drawing/2014/main" id="{F40878FF-F00A-4066-A510-0A09CF584C6F}"/>
              </a:ext>
            </a:extLst>
          </p:cNvPr>
          <p:cNvSpPr/>
          <p:nvPr/>
        </p:nvSpPr>
        <p:spPr>
          <a:xfrm>
            <a:off x="8315374" y="1179552"/>
            <a:ext cx="3522185" cy="4507374"/>
          </a:xfrm>
          <a:prstGeom prst="roundRect">
            <a:avLst>
              <a:gd name="adj" fmla="val 9542"/>
            </a:avLst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11A379A-CE7E-468D-8922-7D21E8BCD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1531" y="1957127"/>
            <a:ext cx="1909119" cy="1073879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9998E636-F7BF-4A70-8CC9-7D264520C5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6926"/>
            <a:ext cx="1937982" cy="1150821"/>
          </a:xfrm>
          <a:prstGeom prst="rect">
            <a:avLst/>
          </a:prstGeom>
        </p:spPr>
      </p:pic>
      <p:sp>
        <p:nvSpPr>
          <p:cNvPr id="16" name="Rectangle: Rounded Corners 30">
            <a:extLst>
              <a:ext uri="{FF2B5EF4-FFF2-40B4-BE49-F238E27FC236}">
                <a16:creationId xmlns:a16="http://schemas.microsoft.com/office/drawing/2014/main" id="{B4ADFFE6-347E-4153-9EB9-83221F9A9DEA}"/>
              </a:ext>
            </a:extLst>
          </p:cNvPr>
          <p:cNvSpPr/>
          <p:nvPr/>
        </p:nvSpPr>
        <p:spPr>
          <a:xfrm>
            <a:off x="8968854" y="1291346"/>
            <a:ext cx="2345736" cy="493776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300" b="1" i="1" dirty="0">
                <a:solidFill>
                  <a:schemeClr val="accent1">
                    <a:lumMod val="75000"/>
                  </a:schemeClr>
                </a:solidFill>
              </a:rPr>
              <a:t>Aeroelastic instabilities</a:t>
            </a:r>
          </a:p>
        </p:txBody>
      </p:sp>
      <p:sp>
        <p:nvSpPr>
          <p:cNvPr id="17" name="AutoShape 2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B6927264-C047-44E1-965C-F237C2701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8" name="AutoShape 4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C0490E32-6D90-42EC-A177-EA733644BE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" y="1524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12910FD7-EB42-4159-9CDE-899AAF1322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1529" y="3172554"/>
            <a:ext cx="1909121" cy="1073881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F26700D3-2485-4A16-B24D-EEF44F41C6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359" y="4394583"/>
            <a:ext cx="1909121" cy="107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2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F8BFEB0-0E06-4D4A-91E5-DA8703ADF8C0}"/>
              </a:ext>
            </a:extLst>
          </p:cNvPr>
          <p:cNvSpPr txBox="1">
            <a:spLocks/>
          </p:cNvSpPr>
          <p:nvPr/>
        </p:nvSpPr>
        <p:spPr>
          <a:xfrm>
            <a:off x="0" y="381000"/>
            <a:ext cx="12192000" cy="6348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</a:rPr>
              <a:t>Introduction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998E636-F7BF-4A70-8CC9-7D264520C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6926"/>
            <a:ext cx="1937982" cy="1150821"/>
          </a:xfrm>
          <a:prstGeom prst="rect">
            <a:avLst/>
          </a:prstGeom>
        </p:spPr>
      </p:pic>
      <p:sp>
        <p:nvSpPr>
          <p:cNvPr id="17" name="AutoShape 2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B6927264-C047-44E1-965C-F237C2701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8" name="AutoShape 4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C0490E32-6D90-42EC-A177-EA733644BE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" y="1524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B2F47805-462F-4F87-93B6-2FB323F8C14F}"/>
              </a:ext>
            </a:extLst>
          </p:cNvPr>
          <p:cNvGrpSpPr/>
          <p:nvPr/>
        </p:nvGrpSpPr>
        <p:grpSpPr>
          <a:xfrm>
            <a:off x="7620000" y="466330"/>
            <a:ext cx="4419600" cy="464196"/>
            <a:chOff x="4572000" y="450204"/>
            <a:chExt cx="4419600" cy="464196"/>
          </a:xfrm>
        </p:grpSpPr>
        <p:sp>
          <p:nvSpPr>
            <p:cNvPr id="13" name="Rounded Rectangle 4">
              <a:extLst>
                <a:ext uri="{FF2B5EF4-FFF2-40B4-BE49-F238E27FC236}">
                  <a16:creationId xmlns:a16="http://schemas.microsoft.com/office/drawing/2014/main" id="{A0B9EC3A-DDAD-4D7D-8627-AB64C761BA9A}"/>
                </a:ext>
              </a:extLst>
            </p:cNvPr>
            <p:cNvSpPr/>
            <p:nvPr/>
          </p:nvSpPr>
          <p:spPr>
            <a:xfrm>
              <a:off x="4572000" y="457200"/>
              <a:ext cx="4419600" cy="457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n w="0">
                  <a:solidFill>
                    <a:srgbClr val="C00000"/>
                  </a:solidFill>
                </a:ln>
                <a:solidFill>
                  <a:schemeClr val="accent1">
                    <a:lumMod val="75000"/>
                  </a:schemeClr>
                </a:solidFill>
                <a:cs typeface="Arial" charset="0"/>
              </a:endParaRPr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DAA0735-1BC1-4837-B16D-561E83DEB0ED}"/>
                </a:ext>
              </a:extLst>
            </p:cNvPr>
            <p:cNvSpPr txBox="1"/>
            <p:nvPr/>
          </p:nvSpPr>
          <p:spPr>
            <a:xfrm>
              <a:off x="4898004" y="450204"/>
              <a:ext cx="39756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 err="1">
                  <a:solidFill>
                    <a:schemeClr val="accent1">
                      <a:lumMod val="75000"/>
                    </a:schemeClr>
                  </a:solidFill>
                </a:rPr>
                <a:t>References</a:t>
              </a:r>
              <a:endParaRPr lang="en-GB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2" name="Retângulo 1">
            <a:extLst>
              <a:ext uri="{FF2B5EF4-FFF2-40B4-BE49-F238E27FC236}">
                <a16:creationId xmlns:a16="http://schemas.microsoft.com/office/drawing/2014/main" id="{ADDC2973-C6CD-4C8E-979D-8B32C9CD045D}"/>
              </a:ext>
            </a:extLst>
          </p:cNvPr>
          <p:cNvSpPr/>
          <p:nvPr/>
        </p:nvSpPr>
        <p:spPr>
          <a:xfrm>
            <a:off x="557283" y="1411575"/>
            <a:ext cx="11634717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[1]   </a:t>
            </a:r>
            <a:r>
              <a:rPr lang="en-GB" sz="2000" i="1" dirty="0"/>
              <a:t>Reinforcement Learning of Morphing </a:t>
            </a:r>
            <a:r>
              <a:rPr lang="en-GB" sz="2000" i="1" dirty="0" err="1"/>
              <a:t>Airfoils</a:t>
            </a:r>
            <a:r>
              <a:rPr lang="en-GB" sz="2000" i="1" dirty="0"/>
              <a:t> with Aerodynamic and Structural Eﬀects</a:t>
            </a:r>
            <a:r>
              <a:rPr lang="en-GB" sz="2000" dirty="0"/>
              <a:t>; </a:t>
            </a:r>
            <a:r>
              <a:rPr lang="en-GB" sz="2000" b="1" dirty="0"/>
              <a:t>Amanda </a:t>
            </a:r>
            <a:r>
              <a:rPr lang="en-GB" sz="2000" b="1" dirty="0" err="1"/>
              <a:t>Lampton</a:t>
            </a:r>
            <a:r>
              <a:rPr lang="en-GB" sz="2000" b="1" dirty="0"/>
              <a:t>,</a:t>
            </a:r>
          </a:p>
          <a:p>
            <a:r>
              <a:rPr lang="en-GB" sz="2000" b="1" dirty="0"/>
              <a:t>          Adam </a:t>
            </a:r>
            <a:r>
              <a:rPr lang="en-GB" sz="2000" b="1" dirty="0" err="1"/>
              <a:t>Niksch</a:t>
            </a:r>
            <a:r>
              <a:rPr lang="en-GB" sz="2000" b="1" dirty="0"/>
              <a:t> and John </a:t>
            </a:r>
            <a:r>
              <a:rPr lang="en-GB" sz="2000" b="1" dirty="0" err="1"/>
              <a:t>Valasek</a:t>
            </a:r>
            <a:r>
              <a:rPr lang="en-GB" sz="2000" b="1" dirty="0"/>
              <a:t>;</a:t>
            </a:r>
            <a:r>
              <a:rPr lang="en-GB" sz="2000" dirty="0"/>
              <a:t> AIAA 2007, Rohnert Park, California.</a:t>
            </a:r>
          </a:p>
          <a:p>
            <a:endParaRPr lang="en-GB" sz="2000" dirty="0"/>
          </a:p>
          <a:p>
            <a:r>
              <a:rPr lang="en-GB" sz="2400" dirty="0"/>
              <a:t>[2]    </a:t>
            </a:r>
            <a:r>
              <a:rPr lang="en-GB" sz="2000" i="1" dirty="0"/>
              <a:t>Evaluating the impact of morphing technologies on aircraft performance</a:t>
            </a:r>
            <a:r>
              <a:rPr lang="en-GB" sz="2000" dirty="0"/>
              <a:t>; </a:t>
            </a:r>
            <a:r>
              <a:rPr lang="en-GB" sz="2000" b="1" dirty="0"/>
              <a:t>Jason Bowman, Major Brian</a:t>
            </a:r>
          </a:p>
          <a:p>
            <a:r>
              <a:rPr lang="en-GB" sz="2000" b="1" dirty="0"/>
              <a:t>           Sanders, </a:t>
            </a:r>
            <a:r>
              <a:rPr lang="en-GB" sz="2000" b="1" dirty="0" err="1"/>
              <a:t>Dr.</a:t>
            </a:r>
            <a:r>
              <a:rPr lang="en-GB" sz="2000" b="1" dirty="0"/>
              <a:t> Terrence </a:t>
            </a:r>
            <a:r>
              <a:rPr lang="en-GB" sz="2000" b="1" dirty="0" err="1"/>
              <a:t>Weisshaar</a:t>
            </a:r>
            <a:r>
              <a:rPr lang="en-GB" sz="2000" dirty="0"/>
              <a:t>; 43rd AIAA/ASME/ASCE/AHS/ASC 2002, Denver, Colorado</a:t>
            </a:r>
          </a:p>
          <a:p>
            <a:endParaRPr lang="en-GB" sz="2000" dirty="0"/>
          </a:p>
          <a:p>
            <a:r>
              <a:rPr lang="en-GB" sz="2400" dirty="0"/>
              <a:t>[3] </a:t>
            </a:r>
            <a:r>
              <a:rPr lang="en-GB" sz="2000" dirty="0"/>
              <a:t>   </a:t>
            </a:r>
            <a:r>
              <a:rPr lang="en-GB" sz="2000" i="1" dirty="0"/>
              <a:t>Fundamentals of Aerodynamics</a:t>
            </a:r>
            <a:r>
              <a:rPr lang="en-GB" sz="2000" b="1" dirty="0"/>
              <a:t>; John D. Anderson, Jr</a:t>
            </a:r>
            <a:r>
              <a:rPr lang="en-GB" sz="2000" dirty="0"/>
              <a:t>.; McGraw-Hill Book Company, 1984</a:t>
            </a:r>
          </a:p>
          <a:p>
            <a:endParaRPr lang="en-GB" sz="2000" dirty="0"/>
          </a:p>
          <a:p>
            <a:r>
              <a:rPr lang="en-GB" sz="2400" dirty="0"/>
              <a:t>[4]   </a:t>
            </a:r>
            <a:r>
              <a:rPr lang="en-GB" sz="2000" i="1" dirty="0"/>
              <a:t>Fluid-Structure Interactions: Volume 2</a:t>
            </a:r>
            <a:r>
              <a:rPr lang="en-GB" sz="2000" b="1" dirty="0"/>
              <a:t>; </a:t>
            </a:r>
            <a:r>
              <a:rPr lang="en-GB" sz="2000" b="1" dirty="0" err="1"/>
              <a:t>Paidoussis</a:t>
            </a:r>
            <a:r>
              <a:rPr lang="en-GB" sz="2000" b="1" dirty="0"/>
              <a:t>, Michael P.</a:t>
            </a:r>
            <a:r>
              <a:rPr lang="en-GB" sz="2000" dirty="0"/>
              <a:t>; Elsevier Science, 2016</a:t>
            </a:r>
          </a:p>
          <a:p>
            <a:endParaRPr lang="en-GB" sz="2000" dirty="0"/>
          </a:p>
          <a:p>
            <a:r>
              <a:rPr lang="en-GB" sz="2400" dirty="0"/>
              <a:t>[5]   </a:t>
            </a:r>
            <a:r>
              <a:rPr lang="en-GB" sz="2000" b="1" dirty="0"/>
              <a:t>J. S. Gray, J. T. Hwang, J. R. R. A. Martins, K. T. Moore, and B. A. Naylor, </a:t>
            </a:r>
            <a:r>
              <a:rPr lang="en-GB" sz="2000" dirty="0"/>
              <a:t>“</a:t>
            </a:r>
            <a:r>
              <a:rPr lang="en-GB" sz="2000" i="1" dirty="0" err="1"/>
              <a:t>OpenMDAO</a:t>
            </a:r>
            <a:r>
              <a:rPr lang="en-GB" sz="2000" i="1" dirty="0"/>
              <a:t>: An Open-Source</a:t>
            </a:r>
          </a:p>
          <a:p>
            <a:r>
              <a:rPr lang="en-GB" sz="2000" i="1" dirty="0"/>
              <a:t>         Framework for Multidisciplinary Design, Analysis, and Optimization</a:t>
            </a:r>
            <a:r>
              <a:rPr lang="en-GB" sz="2000" dirty="0"/>
              <a:t>,” Structural and Multidisciplinary</a:t>
            </a:r>
          </a:p>
          <a:p>
            <a:r>
              <a:rPr lang="en-GB" sz="2000" dirty="0"/>
              <a:t>         Optimization, 2019.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3933809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F8BFEB0-0E06-4D4A-91E5-DA8703ADF8C0}"/>
              </a:ext>
            </a:extLst>
          </p:cNvPr>
          <p:cNvSpPr txBox="1">
            <a:spLocks/>
          </p:cNvSpPr>
          <p:nvPr/>
        </p:nvSpPr>
        <p:spPr>
          <a:xfrm>
            <a:off x="0" y="381000"/>
            <a:ext cx="12192000" cy="6348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</a:rPr>
              <a:t>Subject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998E636-F7BF-4A70-8CC9-7D264520C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6926"/>
            <a:ext cx="1937982" cy="1150821"/>
          </a:xfrm>
          <a:prstGeom prst="rect">
            <a:avLst/>
          </a:prstGeom>
        </p:spPr>
      </p:pic>
      <p:sp>
        <p:nvSpPr>
          <p:cNvPr id="17" name="AutoShape 2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B6927264-C047-44E1-965C-F237C2701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8" name="AutoShape 4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C0490E32-6D90-42EC-A177-EA733644BE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" y="1524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B2F47805-462F-4F87-93B6-2FB323F8C14F}"/>
              </a:ext>
            </a:extLst>
          </p:cNvPr>
          <p:cNvGrpSpPr/>
          <p:nvPr/>
        </p:nvGrpSpPr>
        <p:grpSpPr>
          <a:xfrm>
            <a:off x="7620000" y="466330"/>
            <a:ext cx="4419600" cy="464196"/>
            <a:chOff x="4572000" y="450204"/>
            <a:chExt cx="4419600" cy="464196"/>
          </a:xfrm>
        </p:grpSpPr>
        <p:sp>
          <p:nvSpPr>
            <p:cNvPr id="13" name="Rounded Rectangle 4">
              <a:extLst>
                <a:ext uri="{FF2B5EF4-FFF2-40B4-BE49-F238E27FC236}">
                  <a16:creationId xmlns:a16="http://schemas.microsoft.com/office/drawing/2014/main" id="{A0B9EC3A-DDAD-4D7D-8627-AB64C761BA9A}"/>
                </a:ext>
              </a:extLst>
            </p:cNvPr>
            <p:cNvSpPr/>
            <p:nvPr/>
          </p:nvSpPr>
          <p:spPr>
            <a:xfrm>
              <a:off x="4572000" y="457200"/>
              <a:ext cx="4419600" cy="457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n w="0">
                  <a:solidFill>
                    <a:srgbClr val="C00000"/>
                  </a:solidFill>
                </a:ln>
                <a:solidFill>
                  <a:schemeClr val="accent1">
                    <a:lumMod val="75000"/>
                  </a:schemeClr>
                </a:solidFill>
                <a:cs typeface="Arial" charset="0"/>
              </a:endParaRPr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DAA0735-1BC1-4837-B16D-561E83DEB0ED}"/>
                </a:ext>
              </a:extLst>
            </p:cNvPr>
            <p:cNvSpPr txBox="1"/>
            <p:nvPr/>
          </p:nvSpPr>
          <p:spPr>
            <a:xfrm>
              <a:off x="4898004" y="450204"/>
              <a:ext cx="39756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accent1">
                      <a:lumMod val="75000"/>
                    </a:schemeClr>
                  </a:solidFill>
                </a:rPr>
                <a:t>Module</a:t>
              </a:r>
              <a:endParaRPr lang="en-GB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B004034F-5FAB-42FE-AC7F-79325DD4F589}"/>
              </a:ext>
            </a:extLst>
          </p:cNvPr>
          <p:cNvGrpSpPr/>
          <p:nvPr/>
        </p:nvGrpSpPr>
        <p:grpSpPr>
          <a:xfrm>
            <a:off x="501503" y="1396856"/>
            <a:ext cx="4233190" cy="2032144"/>
            <a:chOff x="501503" y="1396856"/>
            <a:chExt cx="4233190" cy="2032144"/>
          </a:xfrm>
        </p:grpSpPr>
        <p:sp>
          <p:nvSpPr>
            <p:cNvPr id="10" name="Rectangle: Rounded Corners 4">
              <a:extLst>
                <a:ext uri="{FF2B5EF4-FFF2-40B4-BE49-F238E27FC236}">
                  <a16:creationId xmlns:a16="http://schemas.microsoft.com/office/drawing/2014/main" id="{F2CEE183-BDBC-40B0-953D-24E0023F3C74}"/>
                </a:ext>
              </a:extLst>
            </p:cNvPr>
            <p:cNvSpPr/>
            <p:nvPr/>
          </p:nvSpPr>
          <p:spPr>
            <a:xfrm>
              <a:off x="501503" y="1396856"/>
              <a:ext cx="4233190" cy="2032144"/>
            </a:xfrm>
            <a:prstGeom prst="roundRect">
              <a:avLst>
                <a:gd name="adj" fmla="val 10396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: Rounded Corners 45">
              <a:extLst>
                <a:ext uri="{FF2B5EF4-FFF2-40B4-BE49-F238E27FC236}">
                  <a16:creationId xmlns:a16="http://schemas.microsoft.com/office/drawing/2014/main" id="{F0D8C46A-6460-49D0-B320-EFAF863D94D1}"/>
                </a:ext>
              </a:extLst>
            </p:cNvPr>
            <p:cNvSpPr/>
            <p:nvPr/>
          </p:nvSpPr>
          <p:spPr>
            <a:xfrm>
              <a:off x="689930" y="1474161"/>
              <a:ext cx="3856336" cy="4572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Aerodynamics</a:t>
              </a:r>
            </a:p>
          </p:txBody>
        </p:sp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5C1E22C8-3EB6-488F-8346-93E2ACD49B52}"/>
                </a:ext>
              </a:extLst>
            </p:cNvPr>
            <p:cNvGrpSpPr/>
            <p:nvPr/>
          </p:nvGrpSpPr>
          <p:grpSpPr>
            <a:xfrm>
              <a:off x="1254687" y="2008666"/>
              <a:ext cx="2749306" cy="1323439"/>
              <a:chOff x="1254687" y="2008666"/>
              <a:chExt cx="2749306" cy="1323439"/>
            </a:xfrm>
          </p:grpSpPr>
          <p:sp>
            <p:nvSpPr>
              <p:cNvPr id="24" name="Rounded Rectangle 35">
                <a:extLst>
                  <a:ext uri="{FF2B5EF4-FFF2-40B4-BE49-F238E27FC236}">
                    <a16:creationId xmlns:a16="http://schemas.microsoft.com/office/drawing/2014/main" id="{009D8618-8950-4696-8E90-429A97788E36}"/>
                  </a:ext>
                </a:extLst>
              </p:cNvPr>
              <p:cNvSpPr/>
              <p:nvPr/>
            </p:nvSpPr>
            <p:spPr>
              <a:xfrm>
                <a:off x="1254687" y="2024602"/>
                <a:ext cx="2749306" cy="1249180"/>
              </a:xfrm>
              <a:prstGeom prst="roundRect">
                <a:avLst>
                  <a:gd name="adj" fmla="val 9070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CaixaDeTexto 24">
                <a:extLst>
                  <a:ext uri="{FF2B5EF4-FFF2-40B4-BE49-F238E27FC236}">
                    <a16:creationId xmlns:a16="http://schemas.microsoft.com/office/drawing/2014/main" id="{999B264E-2CC6-4B37-8E3D-36B8CC6770BB}"/>
                  </a:ext>
                </a:extLst>
              </p:cNvPr>
              <p:cNvSpPr txBox="1"/>
              <p:nvPr/>
            </p:nvSpPr>
            <p:spPr>
              <a:xfrm>
                <a:off x="1338793" y="2008666"/>
                <a:ext cx="2665199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600" b="1" dirty="0"/>
                  <a:t>Hypothesis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600" dirty="0"/>
                  <a:t>Incompressible</a:t>
                </a:r>
                <a:r>
                  <a:rPr lang="pt-BR" sz="1600" dirty="0"/>
                  <a:t> </a:t>
                </a:r>
                <a:r>
                  <a:rPr lang="en-GB" sz="1600" dirty="0"/>
                  <a:t>flow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BR" sz="1600" dirty="0"/>
                  <a:t>2D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BR" sz="1600" dirty="0" err="1"/>
                  <a:t>Quasi-static</a:t>
                </a:r>
                <a:r>
                  <a:rPr lang="pt-BR" sz="1600" dirty="0"/>
                  <a:t> </a:t>
                </a:r>
                <a:r>
                  <a:rPr lang="pt-BR" sz="1600" dirty="0" err="1"/>
                  <a:t>aerodyn</a:t>
                </a:r>
                <a:endParaRPr lang="pt-B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Inviscid</a:t>
                </a:r>
                <a:r>
                  <a:rPr lang="pt-BR" sz="1600" dirty="0"/>
                  <a:t> </a:t>
                </a:r>
                <a:r>
                  <a:rPr lang="pt-BR" sz="1600" dirty="0" err="1"/>
                  <a:t>flow</a:t>
                </a:r>
                <a:endParaRPr lang="en-GB" sz="1600" dirty="0"/>
              </a:p>
            </p:txBody>
          </p:sp>
        </p:grp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B3758A04-32AC-4CC9-9EAE-6ABC056D5D55}"/>
              </a:ext>
            </a:extLst>
          </p:cNvPr>
          <p:cNvGrpSpPr/>
          <p:nvPr/>
        </p:nvGrpSpPr>
        <p:grpSpPr>
          <a:xfrm>
            <a:off x="7457309" y="1382654"/>
            <a:ext cx="4233190" cy="2032144"/>
            <a:chOff x="7457309" y="1246174"/>
            <a:chExt cx="4233190" cy="2032144"/>
          </a:xfrm>
        </p:grpSpPr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6EE1AA2D-628A-401C-A3FA-045DDF93FC07}"/>
                </a:ext>
              </a:extLst>
            </p:cNvPr>
            <p:cNvGrpSpPr/>
            <p:nvPr/>
          </p:nvGrpSpPr>
          <p:grpSpPr>
            <a:xfrm>
              <a:off x="7457309" y="1246174"/>
              <a:ext cx="4233190" cy="2032144"/>
              <a:chOff x="7457309" y="1246174"/>
              <a:chExt cx="4233190" cy="2032144"/>
            </a:xfrm>
          </p:grpSpPr>
          <p:sp>
            <p:nvSpPr>
              <p:cNvPr id="22" name="Rectangle: Rounded Corners 4">
                <a:extLst>
                  <a:ext uri="{FF2B5EF4-FFF2-40B4-BE49-F238E27FC236}">
                    <a16:creationId xmlns:a16="http://schemas.microsoft.com/office/drawing/2014/main" id="{238C6FB6-D781-43E2-97EF-3300C3BA0EB3}"/>
                  </a:ext>
                </a:extLst>
              </p:cNvPr>
              <p:cNvSpPr/>
              <p:nvPr/>
            </p:nvSpPr>
            <p:spPr>
              <a:xfrm>
                <a:off x="7457309" y="1246174"/>
                <a:ext cx="4233190" cy="2032144"/>
              </a:xfrm>
              <a:prstGeom prst="roundRect">
                <a:avLst>
                  <a:gd name="adj" fmla="val 10396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: Rounded Corners 45">
                <a:extLst>
                  <a:ext uri="{FF2B5EF4-FFF2-40B4-BE49-F238E27FC236}">
                    <a16:creationId xmlns:a16="http://schemas.microsoft.com/office/drawing/2014/main" id="{C0EE6134-B215-4BEA-96F8-44DE614BFBAB}"/>
                  </a:ext>
                </a:extLst>
              </p:cNvPr>
              <p:cNvSpPr/>
              <p:nvPr/>
            </p:nvSpPr>
            <p:spPr>
              <a:xfrm>
                <a:off x="7645734" y="1396552"/>
                <a:ext cx="3856336" cy="45720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>
                    <a:solidFill>
                      <a:schemeClr val="tx1"/>
                    </a:solidFill>
                  </a:rPr>
                  <a:t>Structure</a:t>
                </a:r>
              </a:p>
            </p:txBody>
          </p:sp>
        </p:grpSp>
        <p:grpSp>
          <p:nvGrpSpPr>
            <p:cNvPr id="27" name="Agrupar 26">
              <a:extLst>
                <a:ext uri="{FF2B5EF4-FFF2-40B4-BE49-F238E27FC236}">
                  <a16:creationId xmlns:a16="http://schemas.microsoft.com/office/drawing/2014/main" id="{F9215195-D61F-4097-B4BE-54978BF52A1B}"/>
                </a:ext>
              </a:extLst>
            </p:cNvPr>
            <p:cNvGrpSpPr/>
            <p:nvPr/>
          </p:nvGrpSpPr>
          <p:grpSpPr>
            <a:xfrm>
              <a:off x="8281133" y="1904315"/>
              <a:ext cx="2749306" cy="1323439"/>
              <a:chOff x="1351063" y="2008666"/>
              <a:chExt cx="2749306" cy="1323439"/>
            </a:xfrm>
          </p:grpSpPr>
          <p:sp>
            <p:nvSpPr>
              <p:cNvPr id="28" name="Rounded Rectangle 35">
                <a:extLst>
                  <a:ext uri="{FF2B5EF4-FFF2-40B4-BE49-F238E27FC236}">
                    <a16:creationId xmlns:a16="http://schemas.microsoft.com/office/drawing/2014/main" id="{53F34227-0BC2-416F-B852-598FC8AB88AE}"/>
                  </a:ext>
                </a:extLst>
              </p:cNvPr>
              <p:cNvSpPr/>
              <p:nvPr/>
            </p:nvSpPr>
            <p:spPr>
              <a:xfrm>
                <a:off x="1351063" y="2024602"/>
                <a:ext cx="2749306" cy="1249180"/>
              </a:xfrm>
              <a:prstGeom prst="roundRect">
                <a:avLst>
                  <a:gd name="adj" fmla="val 9070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CaixaDeTexto 28">
                <a:extLst>
                  <a:ext uri="{FF2B5EF4-FFF2-40B4-BE49-F238E27FC236}">
                    <a16:creationId xmlns:a16="http://schemas.microsoft.com/office/drawing/2014/main" id="{833CEA8D-4D8D-45CD-8D79-84E38CE8B9F9}"/>
                  </a:ext>
                </a:extLst>
              </p:cNvPr>
              <p:cNvSpPr txBox="1"/>
              <p:nvPr/>
            </p:nvSpPr>
            <p:spPr>
              <a:xfrm>
                <a:off x="1435169" y="2008666"/>
                <a:ext cx="2665199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600" b="1" dirty="0" err="1"/>
                  <a:t>Hypothesis</a:t>
                </a:r>
                <a:endParaRPr lang="pt-BR" sz="1600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BR" sz="1600" dirty="0"/>
                  <a:t>Linear </a:t>
                </a:r>
                <a:r>
                  <a:rPr lang="pt-BR" sz="1600" dirty="0" err="1"/>
                  <a:t>deformations</a:t>
                </a:r>
                <a:endParaRPr lang="pt-B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BR" sz="1600" dirty="0"/>
                  <a:t>2D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BR" sz="1600" dirty="0"/>
                  <a:t>Quase-</a:t>
                </a:r>
                <a:r>
                  <a:rPr lang="pt-BR" sz="1600" dirty="0" err="1"/>
                  <a:t>static</a:t>
                </a:r>
                <a:r>
                  <a:rPr lang="pt-BR" sz="16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pt-BR" sz="1600" dirty="0"/>
                  <a:t>2 </a:t>
                </a:r>
                <a:r>
                  <a:rPr lang="pt-BR" sz="1600" dirty="0" err="1"/>
                  <a:t>modes</a:t>
                </a:r>
                <a:r>
                  <a:rPr lang="pt-BR" sz="1600" dirty="0"/>
                  <a:t> </a:t>
                </a:r>
                <a:r>
                  <a:rPr lang="pt-BR" sz="1600" dirty="0" err="1"/>
                  <a:t>aproximation</a:t>
                </a:r>
                <a:endParaRPr lang="en-GB" sz="1600" dirty="0"/>
              </a:p>
            </p:txBody>
          </p:sp>
        </p:grpSp>
      </p:grp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F7446290-0E22-45C5-87C5-1085A4B045D5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2618098" y="3429000"/>
            <a:ext cx="1385894" cy="1471227"/>
          </a:xfrm>
          <a:prstGeom prst="straightConnector1">
            <a:avLst/>
          </a:prstGeom>
          <a:ln w="57150">
            <a:solidFill>
              <a:srgbClr val="0070C0"/>
            </a:solidFill>
            <a:headEnd type="oval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5E428061-B978-41B7-AF2B-0B72D92B84E2}"/>
              </a:ext>
            </a:extLst>
          </p:cNvPr>
          <p:cNvSpPr txBox="1"/>
          <p:nvPr/>
        </p:nvSpPr>
        <p:spPr>
          <a:xfrm rot="2787924">
            <a:off x="2354846" y="4149335"/>
            <a:ext cx="161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Aero </a:t>
            </a:r>
            <a:r>
              <a:rPr lang="fr-FR" dirty="0" err="1">
                <a:solidFill>
                  <a:srgbClr val="0070C0"/>
                </a:solidFill>
              </a:rPr>
              <a:t>Loads</a:t>
            </a:r>
            <a:endParaRPr lang="en-GB" dirty="0">
              <a:solidFill>
                <a:srgbClr val="0070C0"/>
              </a:solidFill>
            </a:endParaRPr>
          </a:p>
        </p:txBody>
      </p: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2C41DD3D-99DB-4719-A631-2D5185141B46}"/>
              </a:ext>
            </a:extLst>
          </p:cNvPr>
          <p:cNvGrpSpPr/>
          <p:nvPr/>
        </p:nvGrpSpPr>
        <p:grpSpPr>
          <a:xfrm>
            <a:off x="4003992" y="3579378"/>
            <a:ext cx="4233190" cy="2981506"/>
            <a:chOff x="501503" y="1396856"/>
            <a:chExt cx="4233190" cy="2032144"/>
          </a:xfrm>
          <a:solidFill>
            <a:schemeClr val="bg1">
              <a:lumMod val="85000"/>
            </a:schemeClr>
          </a:solidFill>
        </p:grpSpPr>
        <p:sp>
          <p:nvSpPr>
            <p:cNvPr id="34" name="Rectangle: Rounded Corners 4">
              <a:extLst>
                <a:ext uri="{FF2B5EF4-FFF2-40B4-BE49-F238E27FC236}">
                  <a16:creationId xmlns:a16="http://schemas.microsoft.com/office/drawing/2014/main" id="{CBDA0CBD-F25A-42A4-9A33-81A3C8192F77}"/>
                </a:ext>
              </a:extLst>
            </p:cNvPr>
            <p:cNvSpPr/>
            <p:nvPr/>
          </p:nvSpPr>
          <p:spPr>
            <a:xfrm>
              <a:off x="501503" y="1396856"/>
              <a:ext cx="4233190" cy="2032144"/>
            </a:xfrm>
            <a:prstGeom prst="roundRect">
              <a:avLst>
                <a:gd name="adj" fmla="val 10396"/>
              </a:avLst>
            </a:prstGeom>
            <a:grpFill/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: Rounded Corners 45">
              <a:extLst>
                <a:ext uri="{FF2B5EF4-FFF2-40B4-BE49-F238E27FC236}">
                  <a16:creationId xmlns:a16="http://schemas.microsoft.com/office/drawing/2014/main" id="{3EB5DA1F-31A0-401E-8A4B-12D343CE8D53}"/>
                </a:ext>
              </a:extLst>
            </p:cNvPr>
            <p:cNvSpPr/>
            <p:nvPr/>
          </p:nvSpPr>
          <p:spPr>
            <a:xfrm>
              <a:off x="689930" y="1474162"/>
              <a:ext cx="3856336" cy="30158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Interface</a:t>
              </a:r>
            </a:p>
          </p:txBody>
        </p:sp>
      </p:grp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AC04662C-8D29-4D5D-96AD-794C603C4E1D}"/>
              </a:ext>
            </a:extLst>
          </p:cNvPr>
          <p:cNvCxnSpPr>
            <a:cxnSpLocks/>
          </p:cNvCxnSpPr>
          <p:nvPr/>
        </p:nvCxnSpPr>
        <p:spPr>
          <a:xfrm flipV="1">
            <a:off x="8223801" y="3429000"/>
            <a:ext cx="1677483" cy="1719805"/>
          </a:xfrm>
          <a:prstGeom prst="straightConnector1">
            <a:avLst/>
          </a:prstGeom>
          <a:ln w="57150">
            <a:headEnd type="oval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71E51391-EF64-49B7-9CCE-95EC19819405}"/>
              </a:ext>
            </a:extLst>
          </p:cNvPr>
          <p:cNvSpPr txBox="1"/>
          <p:nvPr/>
        </p:nvSpPr>
        <p:spPr>
          <a:xfrm rot="18796582">
            <a:off x="7899011" y="3678671"/>
            <a:ext cx="1879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Loads</a:t>
            </a:r>
            <a:r>
              <a:rPr lang="fr-FR" dirty="0"/>
              <a:t> to structural </a:t>
            </a:r>
            <a:r>
              <a:rPr lang="fr-FR" dirty="0" err="1"/>
              <a:t>mesh</a:t>
            </a:r>
            <a:endParaRPr lang="en-GB" dirty="0"/>
          </a:p>
        </p:txBody>
      </p: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7C742D2F-4DC0-40B7-ADC1-75267380E8F2}"/>
              </a:ext>
            </a:extLst>
          </p:cNvPr>
          <p:cNvCxnSpPr>
            <a:cxnSpLocks/>
          </p:cNvCxnSpPr>
          <p:nvPr/>
        </p:nvCxnSpPr>
        <p:spPr>
          <a:xfrm flipH="1">
            <a:off x="8198323" y="3429000"/>
            <a:ext cx="2280187" cy="2384946"/>
          </a:xfrm>
          <a:prstGeom prst="straightConnector1">
            <a:avLst/>
          </a:prstGeom>
          <a:ln w="57150">
            <a:solidFill>
              <a:srgbClr val="C00000"/>
            </a:solidFill>
            <a:headEnd type="oval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Retângulo 46">
            <a:extLst>
              <a:ext uri="{FF2B5EF4-FFF2-40B4-BE49-F238E27FC236}">
                <a16:creationId xmlns:a16="http://schemas.microsoft.com/office/drawing/2014/main" id="{BC1AFAEC-139D-4C54-95E5-2288BE704B9B}"/>
              </a:ext>
            </a:extLst>
          </p:cNvPr>
          <p:cNvSpPr/>
          <p:nvPr/>
        </p:nvSpPr>
        <p:spPr>
          <a:xfrm rot="18795963">
            <a:off x="8003573" y="4429601"/>
            <a:ext cx="33257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Struct Velocities &amp; Displacements</a:t>
            </a:r>
            <a:endParaRPr lang="en-GB" dirty="0">
              <a:solidFill>
                <a:srgbClr val="C00000"/>
              </a:solidFill>
            </a:endParaRPr>
          </a:p>
        </p:txBody>
      </p:sp>
      <p:cxnSp>
        <p:nvCxnSpPr>
          <p:cNvPr id="50" name="Conector de Seta Reta 49">
            <a:extLst>
              <a:ext uri="{FF2B5EF4-FFF2-40B4-BE49-F238E27FC236}">
                <a16:creationId xmlns:a16="http://schemas.microsoft.com/office/drawing/2014/main" id="{32A4D514-B1FC-4A52-9267-9673B4E4C514}"/>
              </a:ext>
            </a:extLst>
          </p:cNvPr>
          <p:cNvCxnSpPr>
            <a:cxnSpLocks/>
          </p:cNvCxnSpPr>
          <p:nvPr/>
        </p:nvCxnSpPr>
        <p:spPr>
          <a:xfrm flipH="1" flipV="1">
            <a:off x="1898799" y="3396618"/>
            <a:ext cx="2105193" cy="2193413"/>
          </a:xfrm>
          <a:prstGeom prst="straightConnector1">
            <a:avLst/>
          </a:prstGeom>
          <a:ln w="57150">
            <a:headEnd type="oval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2363DA39-FE59-4B98-91D8-82C900C5CE11}"/>
              </a:ext>
            </a:extLst>
          </p:cNvPr>
          <p:cNvSpPr txBox="1"/>
          <p:nvPr/>
        </p:nvSpPr>
        <p:spPr>
          <a:xfrm rot="2805240">
            <a:off x="1155518" y="4418056"/>
            <a:ext cx="3014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Velocities &amp; Displacements to fluid mesh</a:t>
            </a:r>
          </a:p>
        </p:txBody>
      </p:sp>
      <p:sp>
        <p:nvSpPr>
          <p:cNvPr id="56" name="Rounded Rectangle 35">
            <a:extLst>
              <a:ext uri="{FF2B5EF4-FFF2-40B4-BE49-F238E27FC236}">
                <a16:creationId xmlns:a16="http://schemas.microsoft.com/office/drawing/2014/main" id="{0CFE0668-96AE-428E-AD96-49FBF5239549}"/>
              </a:ext>
            </a:extLst>
          </p:cNvPr>
          <p:cNvSpPr/>
          <p:nvPr/>
        </p:nvSpPr>
        <p:spPr>
          <a:xfrm>
            <a:off x="4401277" y="4248694"/>
            <a:ext cx="3399761" cy="2001981"/>
          </a:xfrm>
          <a:prstGeom prst="roundRect">
            <a:avLst>
              <a:gd name="adj" fmla="val 907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00" b="1">
              <a:solidFill>
                <a:schemeClr val="tx1"/>
              </a:solidFill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F63C6004-5984-48A5-9E25-4CEE9EF8F8B2}"/>
              </a:ext>
            </a:extLst>
          </p:cNvPr>
          <p:cNvSpPr/>
          <p:nvPr/>
        </p:nvSpPr>
        <p:spPr>
          <a:xfrm>
            <a:off x="4401277" y="4331467"/>
            <a:ext cx="339976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 err="1"/>
              <a:t>Calculus</a:t>
            </a:r>
            <a:endParaRPr lang="pt-B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Transfer</a:t>
            </a:r>
            <a:r>
              <a:rPr lang="pt-BR" dirty="0"/>
              <a:t> </a:t>
            </a:r>
            <a:r>
              <a:rPr lang="pt-BR" dirty="0" err="1"/>
              <a:t>loads</a:t>
            </a:r>
            <a:r>
              <a:rPr lang="pt-BR" dirty="0"/>
              <a:t> </a:t>
            </a:r>
            <a:r>
              <a:rPr lang="pt-BR" dirty="0" err="1"/>
              <a:t>between</a:t>
            </a:r>
            <a:r>
              <a:rPr lang="pt-BR" dirty="0"/>
              <a:t> </a:t>
            </a:r>
            <a:r>
              <a:rPr lang="pt-BR" dirty="0" err="1"/>
              <a:t>meshes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Verify</a:t>
            </a:r>
            <a:r>
              <a:rPr lang="pt-BR" dirty="0"/>
              <a:t> </a:t>
            </a:r>
            <a:r>
              <a:rPr lang="pt-BR" dirty="0" err="1"/>
              <a:t>aeroelastic</a:t>
            </a:r>
            <a:r>
              <a:rPr lang="pt-BR" dirty="0"/>
              <a:t> </a:t>
            </a:r>
            <a:r>
              <a:rPr lang="pt-BR" dirty="0" err="1"/>
              <a:t>instablities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Morphing</a:t>
            </a:r>
            <a:r>
              <a:rPr lang="pt-BR" dirty="0"/>
              <a:t> </a:t>
            </a:r>
            <a:r>
              <a:rPr lang="pt-BR" dirty="0" err="1"/>
              <a:t>airfoil</a:t>
            </a:r>
            <a:r>
              <a:rPr lang="pt-BR" dirty="0"/>
              <a:t> shape (</a:t>
            </a:r>
            <a:r>
              <a:rPr lang="pt-BR" dirty="0" err="1"/>
              <a:t>variation</a:t>
            </a:r>
            <a:r>
              <a:rPr lang="pt-BR" dirty="0"/>
              <a:t> in </a:t>
            </a:r>
            <a:r>
              <a:rPr lang="pt-BR" dirty="0" err="1"/>
              <a:t>chord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thickness</a:t>
            </a:r>
            <a:r>
              <a:rPr lang="pt-BR" dirty="0"/>
              <a:t>)</a:t>
            </a:r>
            <a:endParaRPr lang="en-GB" dirty="0"/>
          </a:p>
        </p:txBody>
      </p:sp>
      <p:sp>
        <p:nvSpPr>
          <p:cNvPr id="58" name="Rectangle: Rounded Corners 45">
            <a:extLst>
              <a:ext uri="{FF2B5EF4-FFF2-40B4-BE49-F238E27FC236}">
                <a16:creationId xmlns:a16="http://schemas.microsoft.com/office/drawing/2014/main" id="{F97BC846-A88F-4521-B13B-80C6F50DE490}"/>
              </a:ext>
            </a:extLst>
          </p:cNvPr>
          <p:cNvSpPr/>
          <p:nvPr/>
        </p:nvSpPr>
        <p:spPr>
          <a:xfrm>
            <a:off x="5936776" y="2178099"/>
            <a:ext cx="818295" cy="46965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Start</a:t>
            </a:r>
          </a:p>
        </p:txBody>
      </p:sp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06AA92DA-B4E6-4CAB-8558-0252C5B24C2E}"/>
              </a:ext>
            </a:extLst>
          </p:cNvPr>
          <p:cNvCxnSpPr>
            <a:cxnSpLocks/>
            <a:stCxn id="58" idx="1"/>
            <a:endCxn id="10" idx="3"/>
          </p:cNvCxnSpPr>
          <p:nvPr/>
        </p:nvCxnSpPr>
        <p:spPr>
          <a:xfrm flipH="1">
            <a:off x="4734693" y="2412928"/>
            <a:ext cx="1202083" cy="0"/>
          </a:xfrm>
          <a:prstGeom prst="straightConnector1">
            <a:avLst/>
          </a:prstGeom>
          <a:ln w="57150">
            <a:headEnd type="oval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B224162B-74A3-4630-9D97-9EDA9BCA25EA}"/>
              </a:ext>
            </a:extLst>
          </p:cNvPr>
          <p:cNvSpPr txBox="1"/>
          <p:nvPr/>
        </p:nvSpPr>
        <p:spPr>
          <a:xfrm>
            <a:off x="4636824" y="1701436"/>
            <a:ext cx="1459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Flight conditions</a:t>
            </a:r>
          </a:p>
        </p:txBody>
      </p:sp>
    </p:spTree>
    <p:extLst>
      <p:ext uri="{BB962C8B-B14F-4D97-AF65-F5344CB8AC3E}">
        <p14:creationId xmlns:p14="http://schemas.microsoft.com/office/powerpoint/2010/main" val="3986210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4" grpId="0"/>
      <p:bldP spid="47" grpId="0"/>
      <p:bldP spid="54" grpId="0"/>
      <p:bldP spid="56" grpId="0" animBg="1"/>
      <p:bldP spid="57" grpId="0"/>
      <p:bldP spid="58" grpId="0" animBg="1"/>
      <p:bldP spid="7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9998E636-F7BF-4A70-8CC9-7D264520C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6926"/>
            <a:ext cx="1937982" cy="1150821"/>
          </a:xfrm>
          <a:prstGeom prst="rect">
            <a:avLst/>
          </a:prstGeom>
        </p:spPr>
      </p:pic>
      <p:sp>
        <p:nvSpPr>
          <p:cNvPr id="17" name="AutoShape 2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B6927264-C047-44E1-965C-F237C2701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8" name="AutoShape 4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C0490E32-6D90-42EC-A177-EA733644BE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" y="1524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DDC2973-C6CD-4C8E-979D-8B32C9CD045D}"/>
              </a:ext>
            </a:extLst>
          </p:cNvPr>
          <p:cNvSpPr/>
          <p:nvPr/>
        </p:nvSpPr>
        <p:spPr>
          <a:xfrm>
            <a:off x="809767" y="1712241"/>
            <a:ext cx="107908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b="1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BF81094-6D13-42A9-985C-B97FF45461AD}"/>
              </a:ext>
            </a:extLst>
          </p:cNvPr>
          <p:cNvSpPr txBox="1">
            <a:spLocks/>
          </p:cNvSpPr>
          <p:nvPr/>
        </p:nvSpPr>
        <p:spPr>
          <a:xfrm>
            <a:off x="0" y="423214"/>
            <a:ext cx="12192000" cy="6348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</a:rPr>
              <a:t>Subject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751E8A55-496C-4F7C-BE42-1A4B0C4FBA81}"/>
              </a:ext>
            </a:extLst>
          </p:cNvPr>
          <p:cNvGrpSpPr/>
          <p:nvPr/>
        </p:nvGrpSpPr>
        <p:grpSpPr>
          <a:xfrm>
            <a:off x="7620000" y="508544"/>
            <a:ext cx="4419600" cy="464196"/>
            <a:chOff x="4572000" y="450204"/>
            <a:chExt cx="4419600" cy="464196"/>
          </a:xfrm>
        </p:grpSpPr>
        <p:sp>
          <p:nvSpPr>
            <p:cNvPr id="16" name="Rounded Rectangle 4">
              <a:extLst>
                <a:ext uri="{FF2B5EF4-FFF2-40B4-BE49-F238E27FC236}">
                  <a16:creationId xmlns:a16="http://schemas.microsoft.com/office/drawing/2014/main" id="{67FD1589-1624-4B3D-97E1-10FBBFFF5D33}"/>
                </a:ext>
              </a:extLst>
            </p:cNvPr>
            <p:cNvSpPr/>
            <p:nvPr/>
          </p:nvSpPr>
          <p:spPr>
            <a:xfrm>
              <a:off x="4572000" y="457200"/>
              <a:ext cx="4419600" cy="457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n w="0">
                  <a:solidFill>
                    <a:srgbClr val="C00000"/>
                  </a:solidFill>
                </a:ln>
                <a:solidFill>
                  <a:schemeClr val="accent1">
                    <a:lumMod val="75000"/>
                  </a:schemeClr>
                </a:solidFill>
                <a:cs typeface="Arial" charset="0"/>
              </a:endParaRP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E7AD7777-71CF-4D5F-B895-3EE1B114DBDE}"/>
                </a:ext>
              </a:extLst>
            </p:cNvPr>
            <p:cNvSpPr txBox="1"/>
            <p:nvPr/>
          </p:nvSpPr>
          <p:spPr>
            <a:xfrm>
              <a:off x="4898004" y="450204"/>
              <a:ext cx="39756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accent1">
                      <a:lumMod val="75000"/>
                    </a:schemeClr>
                  </a:solidFill>
                </a:rPr>
                <a:t>Big </a:t>
              </a:r>
              <a:r>
                <a:rPr lang="pt-BR" sz="2400" b="1" dirty="0" err="1">
                  <a:solidFill>
                    <a:schemeClr val="accent1">
                      <a:lumMod val="75000"/>
                    </a:schemeClr>
                  </a:solidFill>
                </a:rPr>
                <a:t>picture</a:t>
              </a:r>
              <a:endParaRPr lang="en-GB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0684E06B-4502-41CC-8671-B147AC9B4B20}"/>
              </a:ext>
            </a:extLst>
          </p:cNvPr>
          <p:cNvGrpSpPr/>
          <p:nvPr/>
        </p:nvGrpSpPr>
        <p:grpSpPr>
          <a:xfrm>
            <a:off x="1670225" y="1481284"/>
            <a:ext cx="4233190" cy="2981506"/>
            <a:chOff x="501503" y="1396856"/>
            <a:chExt cx="4233190" cy="2032144"/>
          </a:xfrm>
          <a:solidFill>
            <a:schemeClr val="bg1">
              <a:lumMod val="85000"/>
            </a:schemeClr>
          </a:solidFill>
        </p:grpSpPr>
        <p:sp>
          <p:nvSpPr>
            <p:cNvPr id="21" name="Rectangle: Rounded Corners 4">
              <a:extLst>
                <a:ext uri="{FF2B5EF4-FFF2-40B4-BE49-F238E27FC236}">
                  <a16:creationId xmlns:a16="http://schemas.microsoft.com/office/drawing/2014/main" id="{90DD1103-DCF2-4B81-8A5B-28A3DBB349C9}"/>
                </a:ext>
              </a:extLst>
            </p:cNvPr>
            <p:cNvSpPr/>
            <p:nvPr/>
          </p:nvSpPr>
          <p:spPr>
            <a:xfrm>
              <a:off x="501503" y="1396856"/>
              <a:ext cx="4233190" cy="2032144"/>
            </a:xfrm>
            <a:prstGeom prst="roundRect">
              <a:avLst>
                <a:gd name="adj" fmla="val 10396"/>
              </a:avLst>
            </a:prstGeom>
            <a:solidFill>
              <a:schemeClr val="bg1">
                <a:lumMod val="95000"/>
              </a:schemeClr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: Rounded Corners 45">
              <a:extLst>
                <a:ext uri="{FF2B5EF4-FFF2-40B4-BE49-F238E27FC236}">
                  <a16:creationId xmlns:a16="http://schemas.microsoft.com/office/drawing/2014/main" id="{C221AD59-1D66-491A-9EC2-6BBBA80064F1}"/>
                </a:ext>
              </a:extLst>
            </p:cNvPr>
            <p:cNvSpPr/>
            <p:nvPr/>
          </p:nvSpPr>
          <p:spPr>
            <a:xfrm>
              <a:off x="689930" y="1474162"/>
              <a:ext cx="3856336" cy="30158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Module</a:t>
              </a:r>
            </a:p>
          </p:txBody>
        </p:sp>
      </p:grpSp>
      <p:sp>
        <p:nvSpPr>
          <p:cNvPr id="23" name="Rectangle: Rounded Corners 45">
            <a:extLst>
              <a:ext uri="{FF2B5EF4-FFF2-40B4-BE49-F238E27FC236}">
                <a16:creationId xmlns:a16="http://schemas.microsoft.com/office/drawing/2014/main" id="{0F6AF628-893B-456D-B172-C73D56E42EF8}"/>
              </a:ext>
            </a:extLst>
          </p:cNvPr>
          <p:cNvSpPr/>
          <p:nvPr/>
        </p:nvSpPr>
        <p:spPr>
          <a:xfrm>
            <a:off x="6858885" y="2285260"/>
            <a:ext cx="818295" cy="46965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Start</a:t>
            </a:r>
          </a:p>
        </p:txBody>
      </p: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969A717E-2204-45B7-9815-9C379922FBA4}"/>
              </a:ext>
            </a:extLst>
          </p:cNvPr>
          <p:cNvCxnSpPr>
            <a:cxnSpLocks/>
          </p:cNvCxnSpPr>
          <p:nvPr/>
        </p:nvCxnSpPr>
        <p:spPr>
          <a:xfrm flipH="1">
            <a:off x="5948887" y="2515609"/>
            <a:ext cx="887342" cy="1"/>
          </a:xfrm>
          <a:prstGeom prst="straightConnector1">
            <a:avLst/>
          </a:prstGeom>
          <a:ln w="57150">
            <a:headEnd type="oval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9A770438-9357-4798-A993-1A0623950146}"/>
              </a:ext>
            </a:extLst>
          </p:cNvPr>
          <p:cNvSpPr txBox="1"/>
          <p:nvPr/>
        </p:nvSpPr>
        <p:spPr>
          <a:xfrm>
            <a:off x="1670225" y="5145759"/>
            <a:ext cx="1459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</a:t>
            </a:r>
          </a:p>
        </p:txBody>
      </p:sp>
      <p:sp>
        <p:nvSpPr>
          <p:cNvPr id="26" name="Rectangle: Rounded Corners 4">
            <a:extLst>
              <a:ext uri="{FF2B5EF4-FFF2-40B4-BE49-F238E27FC236}">
                <a16:creationId xmlns:a16="http://schemas.microsoft.com/office/drawing/2014/main" id="{B9EBC97B-0336-42E2-A3C4-7EEDF5B7E5E0}"/>
              </a:ext>
            </a:extLst>
          </p:cNvPr>
          <p:cNvSpPr/>
          <p:nvPr/>
        </p:nvSpPr>
        <p:spPr>
          <a:xfrm>
            <a:off x="1858652" y="2185506"/>
            <a:ext cx="1839063" cy="971087"/>
          </a:xfrm>
          <a:prstGeom prst="roundRect">
            <a:avLst>
              <a:gd name="adj" fmla="val 10396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: Rounded Corners 45">
            <a:extLst>
              <a:ext uri="{FF2B5EF4-FFF2-40B4-BE49-F238E27FC236}">
                <a16:creationId xmlns:a16="http://schemas.microsoft.com/office/drawing/2014/main" id="{44319D9A-EFE9-40ED-B346-6EAB2E64EAD0}"/>
              </a:ext>
            </a:extLst>
          </p:cNvPr>
          <p:cNvSpPr/>
          <p:nvPr/>
        </p:nvSpPr>
        <p:spPr>
          <a:xfrm>
            <a:off x="1937982" y="2438412"/>
            <a:ext cx="1675343" cy="21847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Aerodynamics</a:t>
            </a:r>
          </a:p>
        </p:txBody>
      </p:sp>
      <p:sp>
        <p:nvSpPr>
          <p:cNvPr id="30" name="Rectangle: Rounded Corners 4">
            <a:extLst>
              <a:ext uri="{FF2B5EF4-FFF2-40B4-BE49-F238E27FC236}">
                <a16:creationId xmlns:a16="http://schemas.microsoft.com/office/drawing/2014/main" id="{1A90DD50-700B-4205-83D1-76040A88C71E}"/>
              </a:ext>
            </a:extLst>
          </p:cNvPr>
          <p:cNvSpPr/>
          <p:nvPr/>
        </p:nvSpPr>
        <p:spPr>
          <a:xfrm>
            <a:off x="3919463" y="2185506"/>
            <a:ext cx="1839063" cy="971087"/>
          </a:xfrm>
          <a:prstGeom prst="roundRect">
            <a:avLst>
              <a:gd name="adj" fmla="val 10396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: Rounded Corners 45">
            <a:extLst>
              <a:ext uri="{FF2B5EF4-FFF2-40B4-BE49-F238E27FC236}">
                <a16:creationId xmlns:a16="http://schemas.microsoft.com/office/drawing/2014/main" id="{3B281D06-B8DE-43FA-A48E-BE258190BF0B}"/>
              </a:ext>
            </a:extLst>
          </p:cNvPr>
          <p:cNvSpPr/>
          <p:nvPr/>
        </p:nvSpPr>
        <p:spPr>
          <a:xfrm>
            <a:off x="3998793" y="2438412"/>
            <a:ext cx="1675343" cy="21847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Structure</a:t>
            </a:r>
          </a:p>
        </p:txBody>
      </p:sp>
      <p:sp>
        <p:nvSpPr>
          <p:cNvPr id="32" name="Rectangle: Rounded Corners 4">
            <a:extLst>
              <a:ext uri="{FF2B5EF4-FFF2-40B4-BE49-F238E27FC236}">
                <a16:creationId xmlns:a16="http://schemas.microsoft.com/office/drawing/2014/main" id="{302ED630-CA80-4F65-9CF2-BC637DCC2D47}"/>
              </a:ext>
            </a:extLst>
          </p:cNvPr>
          <p:cNvSpPr/>
          <p:nvPr/>
        </p:nvSpPr>
        <p:spPr>
          <a:xfrm>
            <a:off x="2898157" y="3273429"/>
            <a:ext cx="1839063" cy="971087"/>
          </a:xfrm>
          <a:prstGeom prst="roundRect">
            <a:avLst>
              <a:gd name="adj" fmla="val 10396"/>
            </a:avLst>
          </a:prstGeom>
          <a:solidFill>
            <a:schemeClr val="bg1">
              <a:lumMod val="7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: Rounded Corners 45">
            <a:extLst>
              <a:ext uri="{FF2B5EF4-FFF2-40B4-BE49-F238E27FC236}">
                <a16:creationId xmlns:a16="http://schemas.microsoft.com/office/drawing/2014/main" id="{0F4EAAC8-DD02-48CE-B999-535C0A4547D7}"/>
              </a:ext>
            </a:extLst>
          </p:cNvPr>
          <p:cNvSpPr/>
          <p:nvPr/>
        </p:nvSpPr>
        <p:spPr>
          <a:xfrm>
            <a:off x="2977487" y="3526335"/>
            <a:ext cx="1675343" cy="21847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34" name="Rectangle: Rounded Corners 45">
            <a:extLst>
              <a:ext uri="{FF2B5EF4-FFF2-40B4-BE49-F238E27FC236}">
                <a16:creationId xmlns:a16="http://schemas.microsoft.com/office/drawing/2014/main" id="{EEBA6EF5-2BCD-4BE0-91F5-BF7117D4DABD}"/>
              </a:ext>
            </a:extLst>
          </p:cNvPr>
          <p:cNvSpPr/>
          <p:nvPr/>
        </p:nvSpPr>
        <p:spPr>
          <a:xfrm>
            <a:off x="3075708" y="4967389"/>
            <a:ext cx="1422224" cy="409461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Convergence?</a:t>
            </a:r>
          </a:p>
        </p:txBody>
      </p: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0A0A291F-0351-4DBD-A102-E89127776E40}"/>
              </a:ext>
            </a:extLst>
          </p:cNvPr>
          <p:cNvCxnSpPr>
            <a:cxnSpLocks/>
            <a:stCxn id="21" idx="2"/>
            <a:endCxn id="34" idx="0"/>
          </p:cNvCxnSpPr>
          <p:nvPr/>
        </p:nvCxnSpPr>
        <p:spPr>
          <a:xfrm>
            <a:off x="3786820" y="4462790"/>
            <a:ext cx="0" cy="504599"/>
          </a:xfrm>
          <a:prstGeom prst="straightConnector1">
            <a:avLst/>
          </a:prstGeom>
          <a:ln w="57150">
            <a:headEnd type="oval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9C85D843-3E18-43D5-AE07-063801DB220E}"/>
              </a:ext>
            </a:extLst>
          </p:cNvPr>
          <p:cNvCxnSpPr>
            <a:cxnSpLocks/>
            <a:stCxn id="34" idx="1"/>
            <a:endCxn id="21" idx="1"/>
          </p:cNvCxnSpPr>
          <p:nvPr/>
        </p:nvCxnSpPr>
        <p:spPr>
          <a:xfrm rot="10800000">
            <a:off x="1670226" y="2972038"/>
            <a:ext cx="1405483" cy="2200083"/>
          </a:xfrm>
          <a:prstGeom prst="bentConnector3">
            <a:avLst>
              <a:gd name="adj1" fmla="val 116265"/>
            </a:avLst>
          </a:prstGeom>
          <a:ln w="57150">
            <a:headEnd type="oval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D9F7533B-E3F5-41CF-895D-2E1ECFE0C2AD}"/>
              </a:ext>
            </a:extLst>
          </p:cNvPr>
          <p:cNvSpPr txBox="1"/>
          <p:nvPr/>
        </p:nvSpPr>
        <p:spPr>
          <a:xfrm>
            <a:off x="5676359" y="1671062"/>
            <a:ext cx="1459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Flight conditions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122A97F7-B943-464D-8B74-520ABE263A28}"/>
              </a:ext>
            </a:extLst>
          </p:cNvPr>
          <p:cNvSpPr txBox="1"/>
          <p:nvPr/>
        </p:nvSpPr>
        <p:spPr>
          <a:xfrm rot="16200000">
            <a:off x="441372" y="3701515"/>
            <a:ext cx="1459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New airfoil</a:t>
            </a:r>
          </a:p>
        </p:txBody>
      </p:sp>
      <p:cxnSp>
        <p:nvCxnSpPr>
          <p:cNvPr id="42" name="Conector de Seta Reta 41">
            <a:extLst>
              <a:ext uri="{FF2B5EF4-FFF2-40B4-BE49-F238E27FC236}">
                <a16:creationId xmlns:a16="http://schemas.microsoft.com/office/drawing/2014/main" id="{35F89790-8D86-42E3-946E-849CA536FE86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4497932" y="5172119"/>
            <a:ext cx="1369456" cy="1"/>
          </a:xfrm>
          <a:prstGeom prst="straightConnector1">
            <a:avLst/>
          </a:prstGeom>
          <a:ln w="57150">
            <a:headEnd type="oval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6D651F5-49FB-44A9-858A-288BDAE4E61E}"/>
              </a:ext>
            </a:extLst>
          </p:cNvPr>
          <p:cNvSpPr/>
          <p:nvPr/>
        </p:nvSpPr>
        <p:spPr>
          <a:xfrm>
            <a:off x="5845394" y="4799170"/>
            <a:ext cx="1714722" cy="745898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Optimum airfoil for flight conditions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1EF63417-509C-41DC-BD75-DC48939CFFE6}"/>
              </a:ext>
            </a:extLst>
          </p:cNvPr>
          <p:cNvSpPr txBox="1"/>
          <p:nvPr/>
        </p:nvSpPr>
        <p:spPr>
          <a:xfrm>
            <a:off x="4424231" y="5159918"/>
            <a:ext cx="1459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Yes</a:t>
            </a: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52E6E248-5A0D-4C3E-865F-68FA8E4919DE}"/>
              </a:ext>
            </a:extLst>
          </p:cNvPr>
          <p:cNvSpPr/>
          <p:nvPr/>
        </p:nvSpPr>
        <p:spPr>
          <a:xfrm>
            <a:off x="7742104" y="1613152"/>
            <a:ext cx="4460226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[1]   </a:t>
            </a:r>
            <a:r>
              <a:rPr lang="en-GB" sz="1600" i="1" dirty="0"/>
              <a:t>Reinforcement Learning of Morphing </a:t>
            </a:r>
            <a:r>
              <a:rPr lang="en-GB" sz="1600" i="1" dirty="0" err="1"/>
              <a:t>Airfoils</a:t>
            </a:r>
            <a:endParaRPr lang="en-GB" sz="1600" i="1" dirty="0"/>
          </a:p>
          <a:p>
            <a:r>
              <a:rPr lang="en-GB" sz="1600" i="1" dirty="0"/>
              <a:t>          with Aerodynamic and Structural Eﬀects</a:t>
            </a:r>
            <a:r>
              <a:rPr lang="en-GB" sz="1600" dirty="0"/>
              <a:t>;</a:t>
            </a:r>
          </a:p>
          <a:p>
            <a:r>
              <a:rPr lang="en-GB" sz="1600" dirty="0"/>
              <a:t>          </a:t>
            </a:r>
            <a:r>
              <a:rPr lang="en-GB" sz="1600" b="1" dirty="0"/>
              <a:t>Amanda </a:t>
            </a:r>
            <a:r>
              <a:rPr lang="en-GB" sz="1600" b="1" dirty="0" err="1"/>
              <a:t>Lampton</a:t>
            </a:r>
            <a:r>
              <a:rPr lang="en-GB" sz="1600" b="1" dirty="0"/>
              <a:t>, Adam </a:t>
            </a:r>
            <a:r>
              <a:rPr lang="en-GB" sz="1600" b="1" dirty="0" err="1"/>
              <a:t>Niksch</a:t>
            </a:r>
            <a:r>
              <a:rPr lang="en-GB" sz="1600" b="1" dirty="0"/>
              <a:t> and John</a:t>
            </a:r>
          </a:p>
          <a:p>
            <a:r>
              <a:rPr lang="en-GB" sz="1600" b="1" dirty="0"/>
              <a:t>          </a:t>
            </a:r>
            <a:r>
              <a:rPr lang="en-GB" sz="1600" b="1" dirty="0" err="1"/>
              <a:t>Valasek</a:t>
            </a:r>
            <a:r>
              <a:rPr lang="en-GB" sz="1600" b="1" dirty="0"/>
              <a:t>;</a:t>
            </a:r>
            <a:r>
              <a:rPr lang="en-GB" sz="1600" dirty="0"/>
              <a:t> AIAA 2007, Rohnert Park, California.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10FEF27D-DDC9-4878-98E7-D8359B8DA5CA}"/>
              </a:ext>
            </a:extLst>
          </p:cNvPr>
          <p:cNvSpPr txBox="1"/>
          <p:nvPr/>
        </p:nvSpPr>
        <p:spPr>
          <a:xfrm>
            <a:off x="2207528" y="2655169"/>
            <a:ext cx="12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[1], [2],[3]</a:t>
            </a:r>
            <a:endParaRPr lang="en-GB" dirty="0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13F24B4E-8E2B-4C4E-9084-94636C3D6FA8}"/>
              </a:ext>
            </a:extLst>
          </p:cNvPr>
          <p:cNvSpPr/>
          <p:nvPr/>
        </p:nvSpPr>
        <p:spPr>
          <a:xfrm>
            <a:off x="7742104" y="2648262"/>
            <a:ext cx="465809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[2]    </a:t>
            </a:r>
            <a:r>
              <a:rPr lang="en-GB" sz="1600" i="1" dirty="0"/>
              <a:t>Fundamentals of Aerodynamics</a:t>
            </a:r>
            <a:r>
              <a:rPr lang="en-GB" sz="1600" b="1" dirty="0"/>
              <a:t>; John D.</a:t>
            </a:r>
          </a:p>
          <a:p>
            <a:r>
              <a:rPr lang="en-GB" sz="1600" b="1" dirty="0"/>
              <a:t>          Anderson, Jr</a:t>
            </a:r>
            <a:r>
              <a:rPr lang="en-GB" sz="1600" dirty="0"/>
              <a:t>.; McGraw-Hill B. Company, 1984</a:t>
            </a: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22586142-FC17-4308-BA40-761878A4C321}"/>
              </a:ext>
            </a:extLst>
          </p:cNvPr>
          <p:cNvSpPr/>
          <p:nvPr/>
        </p:nvSpPr>
        <p:spPr>
          <a:xfrm>
            <a:off x="7742104" y="3217673"/>
            <a:ext cx="4431198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[3]   </a:t>
            </a:r>
            <a:r>
              <a:rPr lang="en-GB" sz="1600" b="1" dirty="0"/>
              <a:t>J. S. Gray, J. T. Hwang, J. R. R. A. Martins, K. T.</a:t>
            </a:r>
          </a:p>
          <a:p>
            <a:r>
              <a:rPr lang="en-GB" sz="1600" b="1" dirty="0"/>
              <a:t>         Moore, and B. A. Naylor, </a:t>
            </a:r>
            <a:r>
              <a:rPr lang="en-GB" sz="1600" dirty="0"/>
              <a:t>“</a:t>
            </a:r>
            <a:r>
              <a:rPr lang="en-GB" sz="1600" i="1" dirty="0" err="1"/>
              <a:t>OpenMDAO</a:t>
            </a:r>
            <a:r>
              <a:rPr lang="en-GB" sz="1600" i="1" dirty="0"/>
              <a:t>: An</a:t>
            </a:r>
          </a:p>
          <a:p>
            <a:r>
              <a:rPr lang="en-GB" sz="1600" i="1" dirty="0"/>
              <a:t>         Open-Source Framework for Multidisciplinary </a:t>
            </a:r>
          </a:p>
          <a:p>
            <a:r>
              <a:rPr lang="en-GB" sz="1600" i="1" dirty="0"/>
              <a:t>         Design, Analysis, and Optimization</a:t>
            </a:r>
            <a:r>
              <a:rPr lang="en-GB" sz="1600" dirty="0"/>
              <a:t>,” Structural</a:t>
            </a:r>
          </a:p>
          <a:p>
            <a:r>
              <a:rPr lang="en-GB" sz="1600" dirty="0"/>
              <a:t>         and Multidisciplinary Optimization, 2019.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3A3FCC18-701F-4501-A874-4A99FF5F2BA5}"/>
              </a:ext>
            </a:extLst>
          </p:cNvPr>
          <p:cNvSpPr txBox="1"/>
          <p:nvPr/>
        </p:nvSpPr>
        <p:spPr>
          <a:xfrm>
            <a:off x="4206596" y="2648262"/>
            <a:ext cx="12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        [3]</a:t>
            </a:r>
            <a:endParaRPr lang="en-GB" dirty="0"/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F8403406-7BDF-4FF3-BE8C-3067FA4476E4}"/>
              </a:ext>
            </a:extLst>
          </p:cNvPr>
          <p:cNvSpPr txBox="1"/>
          <p:nvPr/>
        </p:nvSpPr>
        <p:spPr>
          <a:xfrm>
            <a:off x="3187313" y="3752677"/>
            <a:ext cx="140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[1],[3],[4],[5]</a:t>
            </a:r>
            <a:endParaRPr lang="en-GB" dirty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D60B3D17-CAE2-42EB-A494-16F037AEE0F2}"/>
              </a:ext>
            </a:extLst>
          </p:cNvPr>
          <p:cNvSpPr/>
          <p:nvPr/>
        </p:nvSpPr>
        <p:spPr>
          <a:xfrm>
            <a:off x="7776554" y="4534942"/>
            <a:ext cx="4425775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[4]   </a:t>
            </a:r>
            <a:r>
              <a:rPr lang="en-GB" sz="1600" i="1" dirty="0"/>
              <a:t>Fluid-Structure Interactions: Volume 2</a:t>
            </a:r>
            <a:r>
              <a:rPr lang="en-GB" sz="1600" b="1" dirty="0"/>
              <a:t>;  </a:t>
            </a:r>
          </a:p>
          <a:p>
            <a:r>
              <a:rPr lang="en-GB" sz="1600" b="1" dirty="0"/>
              <a:t>         </a:t>
            </a:r>
            <a:r>
              <a:rPr lang="en-GB" sz="1600" b="1" dirty="0" err="1"/>
              <a:t>Paidoussis</a:t>
            </a:r>
            <a:r>
              <a:rPr lang="en-GB" sz="1600" b="1" dirty="0"/>
              <a:t>, Michael P.</a:t>
            </a:r>
            <a:r>
              <a:rPr lang="en-GB" sz="1600" dirty="0"/>
              <a:t>; Elsevier Science, 2016</a:t>
            </a: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504B4B23-AE7C-4322-97C3-E2ACB63BF209}"/>
              </a:ext>
            </a:extLst>
          </p:cNvPr>
          <p:cNvSpPr/>
          <p:nvPr/>
        </p:nvSpPr>
        <p:spPr>
          <a:xfrm>
            <a:off x="7806902" y="5261926"/>
            <a:ext cx="439542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[5]  </a:t>
            </a:r>
            <a:r>
              <a:rPr lang="en-GB" sz="1600" i="1" dirty="0"/>
              <a:t>Reinforcement Learning: An Introduction</a:t>
            </a:r>
            <a:r>
              <a:rPr lang="en-GB" sz="1600" dirty="0"/>
              <a:t>,</a:t>
            </a:r>
          </a:p>
          <a:p>
            <a:r>
              <a:rPr lang="en-GB" sz="1600" dirty="0"/>
              <a:t>        </a:t>
            </a:r>
            <a:r>
              <a:rPr lang="en-GB" sz="1600" b="1" dirty="0"/>
              <a:t>Richard S. Sutton and Andrew G. </a:t>
            </a:r>
            <a:r>
              <a:rPr lang="en-GB" sz="1600" b="1" dirty="0" err="1"/>
              <a:t>Barto</a:t>
            </a:r>
            <a:r>
              <a:rPr lang="en-GB" sz="1600" dirty="0"/>
              <a:t>;</a:t>
            </a:r>
          </a:p>
          <a:p>
            <a:r>
              <a:rPr lang="en-GB" sz="1600" dirty="0"/>
              <a:t>        The MIT Press Cambridge, 2 edition, 2018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6822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/>
      <p:bldP spid="26" grpId="0" animBg="1"/>
      <p:bldP spid="27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40" grpId="0"/>
      <p:bldP spid="41" grpId="0"/>
      <p:bldP spid="46" grpId="0" animBg="1"/>
      <p:bldP spid="47" grpId="0"/>
      <p:bldP spid="48" grpId="0"/>
      <p:bldP spid="50" grpId="0"/>
      <p:bldP spid="51" grpId="0"/>
      <p:bldP spid="53" grpId="0"/>
      <p:bldP spid="54" grpId="0"/>
      <p:bldP spid="55" grpId="0"/>
      <p:bldP spid="57" grpId="0"/>
      <p:bldP spid="5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F8BFEB0-0E06-4D4A-91E5-DA8703ADF8C0}"/>
              </a:ext>
            </a:extLst>
          </p:cNvPr>
          <p:cNvSpPr txBox="1">
            <a:spLocks/>
          </p:cNvSpPr>
          <p:nvPr/>
        </p:nvSpPr>
        <p:spPr>
          <a:xfrm>
            <a:off x="0" y="381000"/>
            <a:ext cx="12192000" cy="6348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</a:rPr>
              <a:t>Methodology 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998E636-F7BF-4A70-8CC9-7D264520C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6926"/>
            <a:ext cx="1937982" cy="1150821"/>
          </a:xfrm>
          <a:prstGeom prst="rect">
            <a:avLst/>
          </a:prstGeom>
        </p:spPr>
      </p:pic>
      <p:sp>
        <p:nvSpPr>
          <p:cNvPr id="17" name="AutoShape 2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B6927264-C047-44E1-965C-F237C2701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8" name="AutoShape 4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C0490E32-6D90-42EC-A177-EA733644BE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" y="1524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DDC2973-C6CD-4C8E-979D-8B32C9CD045D}"/>
              </a:ext>
            </a:extLst>
          </p:cNvPr>
          <p:cNvSpPr/>
          <p:nvPr/>
        </p:nvSpPr>
        <p:spPr>
          <a:xfrm>
            <a:off x="852985" y="2365384"/>
            <a:ext cx="107908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b="1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09FB21-FA49-45EC-B12D-B8ED69983EAD}"/>
              </a:ext>
            </a:extLst>
          </p:cNvPr>
          <p:cNvSpPr txBox="1">
            <a:spLocks/>
          </p:cNvSpPr>
          <p:nvPr/>
        </p:nvSpPr>
        <p:spPr>
          <a:xfrm>
            <a:off x="852985" y="1450401"/>
            <a:ext cx="7202444" cy="3801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Develop</a:t>
            </a:r>
            <a:r>
              <a:rPr lang="fr-FR" dirty="0"/>
              <a:t> </a:t>
            </a:r>
            <a:r>
              <a:rPr lang="fr-FR" dirty="0" err="1"/>
              <a:t>aerodynamics</a:t>
            </a:r>
            <a:r>
              <a:rPr lang="fr-FR" dirty="0"/>
              <a:t> and structure modules </a:t>
            </a:r>
            <a:r>
              <a:rPr lang="fr-FR" dirty="0" err="1"/>
              <a:t>based</a:t>
            </a:r>
            <a:r>
              <a:rPr lang="fr-FR" dirty="0"/>
              <a:t> on and [1];</a:t>
            </a:r>
          </a:p>
          <a:p>
            <a:r>
              <a:rPr lang="en-GB" dirty="0"/>
              <a:t>Build a learning database for aeroelasticity (changing geometric parameters);</a:t>
            </a:r>
          </a:p>
          <a:p>
            <a:r>
              <a:rPr lang="en-GB" dirty="0"/>
              <a:t>Add the </a:t>
            </a:r>
            <a:r>
              <a:rPr lang="en-GB" dirty="0" err="1"/>
              <a:t>wingbox</a:t>
            </a:r>
            <a:r>
              <a:rPr lang="en-GB" dirty="0"/>
              <a:t> in the </a:t>
            </a:r>
            <a:r>
              <a:rPr lang="en-GB" dirty="0" err="1"/>
              <a:t>Airfoil</a:t>
            </a:r>
            <a:r>
              <a:rPr lang="en-GB" dirty="0"/>
              <a:t>;</a:t>
            </a:r>
          </a:p>
          <a:p>
            <a:r>
              <a:rPr lang="en-GB" dirty="0"/>
              <a:t>Change the </a:t>
            </a:r>
            <a:r>
              <a:rPr lang="en-GB" dirty="0" err="1"/>
              <a:t>airfoil</a:t>
            </a:r>
            <a:r>
              <a:rPr lang="en-GB" dirty="0"/>
              <a:t> parameter &amp; the </a:t>
            </a:r>
            <a:r>
              <a:rPr lang="en-GB" dirty="0" err="1"/>
              <a:t>wingbox</a:t>
            </a:r>
            <a:r>
              <a:rPr lang="en-GB" dirty="0"/>
              <a:t> parameters to build a learning database;</a:t>
            </a:r>
          </a:p>
          <a:p>
            <a:r>
              <a:rPr lang="en-GB" dirty="0"/>
              <a:t>Implement reinforcement learning method.</a:t>
            </a:r>
          </a:p>
          <a:p>
            <a:endParaRPr lang="en-GB" dirty="0"/>
          </a:p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2CB6763-B64F-4476-9647-941164B05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3803" y="1632391"/>
            <a:ext cx="3100012" cy="244043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99E28B4-2A68-4C4B-B690-41DE0C26333F}"/>
              </a:ext>
            </a:extLst>
          </p:cNvPr>
          <p:cNvSpPr txBox="1"/>
          <p:nvPr/>
        </p:nvSpPr>
        <p:spPr>
          <a:xfrm>
            <a:off x="8310654" y="1256126"/>
            <a:ext cx="3823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Validation of th </a:t>
            </a:r>
            <a:r>
              <a:rPr lang="fr-FR" sz="1600" dirty="0" err="1"/>
              <a:t>aerodynamic</a:t>
            </a:r>
            <a:r>
              <a:rPr lang="fr-FR" sz="1600" dirty="0"/>
              <a:t> model for an </a:t>
            </a:r>
            <a:r>
              <a:rPr lang="fr-FR" sz="1600" dirty="0" err="1"/>
              <a:t>airfoil</a:t>
            </a:r>
            <a:r>
              <a:rPr lang="fr-FR" sz="1600" dirty="0"/>
              <a:t> [1]</a:t>
            </a:r>
            <a:endParaRPr lang="en-GB" sz="16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AAB0594-66CC-4571-A0C7-A82C3D72F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6014" y="4388628"/>
            <a:ext cx="3031435" cy="2180716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19CB0C5-A6FF-40AD-8818-FD1801B54F0C}"/>
              </a:ext>
            </a:extLst>
          </p:cNvPr>
          <p:cNvSpPr txBox="1"/>
          <p:nvPr/>
        </p:nvSpPr>
        <p:spPr>
          <a:xfrm>
            <a:off x="8429491" y="4180173"/>
            <a:ext cx="3823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err="1"/>
              <a:t>Reinforcement</a:t>
            </a:r>
            <a:r>
              <a:rPr lang="fr-FR" sz="1600" dirty="0"/>
              <a:t> </a:t>
            </a:r>
            <a:r>
              <a:rPr lang="fr-FR" sz="1600" dirty="0" err="1"/>
              <a:t>learning</a:t>
            </a:r>
            <a:r>
              <a:rPr lang="fr-FR" sz="1600" dirty="0"/>
              <a:t> </a:t>
            </a:r>
            <a:r>
              <a:rPr lang="fr-FR" sz="1600" dirty="0" err="1"/>
              <a:t>succes</a:t>
            </a:r>
            <a:r>
              <a:rPr lang="fr-FR" sz="1600" dirty="0"/>
              <a:t> [1]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538274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F8BFEB0-0E06-4D4A-91E5-DA8703ADF8C0}"/>
              </a:ext>
            </a:extLst>
          </p:cNvPr>
          <p:cNvSpPr txBox="1">
            <a:spLocks/>
          </p:cNvSpPr>
          <p:nvPr/>
        </p:nvSpPr>
        <p:spPr>
          <a:xfrm>
            <a:off x="0" y="381000"/>
            <a:ext cx="12192000" cy="6348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</a:rPr>
              <a:t>Current work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998E636-F7BF-4A70-8CC9-7D264520C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6926"/>
            <a:ext cx="1937982" cy="1150821"/>
          </a:xfrm>
          <a:prstGeom prst="rect">
            <a:avLst/>
          </a:prstGeom>
        </p:spPr>
      </p:pic>
      <p:sp>
        <p:nvSpPr>
          <p:cNvPr id="17" name="AutoShape 2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B6927264-C047-44E1-965C-F237C2701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8" name="AutoShape 4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C0490E32-6D90-42EC-A177-EA733644BE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" y="1524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84C7DC-D4AE-4C21-8819-F58DA50EE236}"/>
              </a:ext>
            </a:extLst>
          </p:cNvPr>
          <p:cNvSpPr txBox="1">
            <a:spLocks/>
          </p:cNvSpPr>
          <p:nvPr/>
        </p:nvSpPr>
        <p:spPr>
          <a:xfrm>
            <a:off x="852985" y="1450401"/>
            <a:ext cx="7202444" cy="3801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Aerodynamics</a:t>
            </a:r>
            <a:r>
              <a:rPr lang="fr-FR" dirty="0"/>
              <a:t> and structure modules</a:t>
            </a:r>
          </a:p>
          <a:p>
            <a:r>
              <a:rPr lang="en-US" dirty="0"/>
              <a:t>Building database changing geometrical parameters;</a:t>
            </a:r>
          </a:p>
          <a:p>
            <a:endParaRPr 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02192DF-0E83-45B2-B51C-AB7728B24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110" y="2928937"/>
            <a:ext cx="4865319" cy="328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016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9998E636-F7BF-4A70-8CC9-7D264520C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6926"/>
            <a:ext cx="1937982" cy="1150821"/>
          </a:xfrm>
          <a:prstGeom prst="rect">
            <a:avLst/>
          </a:prstGeom>
        </p:spPr>
      </p:pic>
      <p:sp>
        <p:nvSpPr>
          <p:cNvPr id="18" name="AutoShape 4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C0490E32-6D90-42EC-A177-EA733644BE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" y="1524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BF81094-6D13-42A9-985C-B97FF45461AD}"/>
              </a:ext>
            </a:extLst>
          </p:cNvPr>
          <p:cNvSpPr txBox="1">
            <a:spLocks/>
          </p:cNvSpPr>
          <p:nvPr/>
        </p:nvSpPr>
        <p:spPr>
          <a:xfrm>
            <a:off x="0" y="423214"/>
            <a:ext cx="12192000" cy="6348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39" name="Rounded Rectangle 4">
            <a:extLst>
              <a:ext uri="{FF2B5EF4-FFF2-40B4-BE49-F238E27FC236}">
                <a16:creationId xmlns:a16="http://schemas.microsoft.com/office/drawing/2014/main" id="{E927B80D-AD68-4BD0-8BDD-6F719F1FA5E2}"/>
              </a:ext>
            </a:extLst>
          </p:cNvPr>
          <p:cNvSpPr/>
          <p:nvPr/>
        </p:nvSpPr>
        <p:spPr>
          <a:xfrm>
            <a:off x="6270171" y="515540"/>
            <a:ext cx="5769429" cy="4572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 sz="2400" dirty="0">
              <a:ln w="0">
                <a:solidFill>
                  <a:srgbClr val="C00000"/>
                </a:solidFill>
              </a:ln>
              <a:solidFill>
                <a:schemeClr val="accent1">
                  <a:lumMod val="75000"/>
                </a:schemeClr>
              </a:solidFill>
              <a:cs typeface="Arial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1E4AC6E9-3D53-4726-A590-67BB16A6486C}"/>
              </a:ext>
            </a:extLst>
          </p:cNvPr>
          <p:cNvSpPr txBox="1"/>
          <p:nvPr/>
        </p:nvSpPr>
        <p:spPr>
          <a:xfrm>
            <a:off x="6096000" y="492755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Final </a:t>
            </a:r>
            <a:r>
              <a:rPr lang="pt-BR" sz="2400" b="1" dirty="0" err="1">
                <a:solidFill>
                  <a:schemeClr val="accent1">
                    <a:lumMod val="75000"/>
                  </a:schemeClr>
                </a:solidFill>
              </a:rPr>
              <a:t>thoughts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pt-BR" sz="2400" b="1" dirty="0" err="1">
                <a:solidFill>
                  <a:schemeClr val="accent1">
                    <a:lumMod val="75000"/>
                  </a:schemeClr>
                </a:solidFill>
              </a:rPr>
              <a:t>and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 future </a:t>
            </a:r>
            <a:r>
              <a:rPr lang="pt-BR" sz="2400" b="1" dirty="0" err="1">
                <a:solidFill>
                  <a:schemeClr val="accent1">
                    <a:lumMod val="75000"/>
                  </a:schemeClr>
                </a:solidFill>
              </a:rPr>
              <a:t>work</a:t>
            </a:r>
            <a:endParaRPr lang="en-GB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86450DB2-ABC1-4D7B-86D9-E7898AC47CBC}"/>
              </a:ext>
            </a:extLst>
          </p:cNvPr>
          <p:cNvSpPr txBox="1">
            <a:spLocks/>
          </p:cNvSpPr>
          <p:nvPr/>
        </p:nvSpPr>
        <p:spPr>
          <a:xfrm>
            <a:off x="1794760" y="2632807"/>
            <a:ext cx="5021400" cy="3801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Simplified model</a:t>
            </a:r>
          </a:p>
          <a:p>
            <a:r>
              <a:rPr lang="en-GB" dirty="0"/>
              <a:t>Great applicability</a:t>
            </a:r>
          </a:p>
          <a:p>
            <a:r>
              <a:rPr lang="en-GB" dirty="0"/>
              <a:t>More complex than expected</a:t>
            </a:r>
          </a:p>
          <a:p>
            <a:endParaRPr lang="en-GB" dirty="0"/>
          </a:p>
          <a:p>
            <a:endParaRPr lang="en-GB" dirty="0"/>
          </a:p>
          <a:p>
            <a:endParaRPr lang="en-US" dirty="0"/>
          </a:p>
        </p:txBody>
      </p:sp>
      <p:sp>
        <p:nvSpPr>
          <p:cNvPr id="45" name="Rectangle: Rounded Corners 20">
            <a:extLst>
              <a:ext uri="{FF2B5EF4-FFF2-40B4-BE49-F238E27FC236}">
                <a16:creationId xmlns:a16="http://schemas.microsoft.com/office/drawing/2014/main" id="{CF77F791-B5E4-4610-BAA0-4EC29EB1A789}"/>
              </a:ext>
            </a:extLst>
          </p:cNvPr>
          <p:cNvSpPr/>
          <p:nvPr/>
        </p:nvSpPr>
        <p:spPr>
          <a:xfrm>
            <a:off x="6816160" y="1179552"/>
            <a:ext cx="5021399" cy="4507374"/>
          </a:xfrm>
          <a:prstGeom prst="roundRect">
            <a:avLst>
              <a:gd name="adj" fmla="val 9542"/>
            </a:avLst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: Rounded Corners 30">
            <a:extLst>
              <a:ext uri="{FF2B5EF4-FFF2-40B4-BE49-F238E27FC236}">
                <a16:creationId xmlns:a16="http://schemas.microsoft.com/office/drawing/2014/main" id="{7D119D3C-496B-4BB1-9A69-CC8A6F0789ED}"/>
              </a:ext>
            </a:extLst>
          </p:cNvPr>
          <p:cNvSpPr/>
          <p:nvPr/>
        </p:nvSpPr>
        <p:spPr>
          <a:xfrm>
            <a:off x="8315374" y="1369269"/>
            <a:ext cx="2345736" cy="493776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Future work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29CAC227-ABC6-4B1D-9E6D-2EA2D1FE900F}"/>
              </a:ext>
            </a:extLst>
          </p:cNvPr>
          <p:cNvSpPr txBox="1">
            <a:spLocks/>
          </p:cNvSpPr>
          <p:nvPr/>
        </p:nvSpPr>
        <p:spPr>
          <a:xfrm>
            <a:off x="7069580" y="2052762"/>
            <a:ext cx="5021400" cy="3801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Finish the aeroelastic model</a:t>
            </a:r>
          </a:p>
          <a:p>
            <a:r>
              <a:rPr lang="en-GB" dirty="0"/>
              <a:t>Implement reinforcement learning method to avoid aeroelastic instabilities (the simplest ones)</a:t>
            </a:r>
          </a:p>
          <a:p>
            <a:r>
              <a:rPr lang="en-GB" dirty="0"/>
              <a:t>Expect everything right!!</a:t>
            </a:r>
          </a:p>
          <a:p>
            <a:r>
              <a:rPr lang="en-GB" dirty="0"/>
              <a:t>Distant future: 3D approach and highly flexible wings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40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F8BFEB0-0E06-4D4A-91E5-DA8703ADF8C0}"/>
              </a:ext>
            </a:extLst>
          </p:cNvPr>
          <p:cNvSpPr txBox="1">
            <a:spLocks/>
          </p:cNvSpPr>
          <p:nvPr/>
        </p:nvSpPr>
        <p:spPr>
          <a:xfrm>
            <a:off x="0" y="381000"/>
            <a:ext cx="12192000" cy="63485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</a:rPr>
              <a:t>Conclusions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998E636-F7BF-4A70-8CC9-7D264520C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6926"/>
            <a:ext cx="1937982" cy="1150821"/>
          </a:xfrm>
          <a:prstGeom prst="rect">
            <a:avLst/>
          </a:prstGeom>
        </p:spPr>
      </p:pic>
      <p:sp>
        <p:nvSpPr>
          <p:cNvPr id="17" name="AutoShape 2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B6927264-C047-44E1-965C-F237C2701B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8" name="AutoShape 4" descr="Glider Flutter aircraft, airplanes, jets, rc airplanes, flutter, aeroelasticity, aeronautics, engineering, aerodynamics, airplane design, flying, pilot, fluid mechanics, aviation, jet, airplane, plane, fly, physics, structures, structural GIF">
            <a:extLst>
              <a:ext uri="{FF2B5EF4-FFF2-40B4-BE49-F238E27FC236}">
                <a16:creationId xmlns:a16="http://schemas.microsoft.com/office/drawing/2014/main" id="{C0490E32-6D90-42EC-A177-EA733644BE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" y="1524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DDC2973-C6CD-4C8E-979D-8B32C9CD045D}"/>
              </a:ext>
            </a:extLst>
          </p:cNvPr>
          <p:cNvSpPr/>
          <p:nvPr/>
        </p:nvSpPr>
        <p:spPr>
          <a:xfrm>
            <a:off x="852985" y="2365384"/>
            <a:ext cx="10790830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800" dirty="0"/>
              <a:t>Thank you for your attention!</a:t>
            </a:r>
          </a:p>
          <a:p>
            <a:endParaRPr lang="en-GB" sz="4800" dirty="0"/>
          </a:p>
          <a:p>
            <a:pPr algn="ctr"/>
            <a:r>
              <a:rPr lang="en-GB" sz="5400" b="1" dirty="0"/>
              <a:t>Questions??</a:t>
            </a:r>
            <a:endParaRPr lang="en-GB" sz="4800" b="1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802056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609</Words>
  <Application>Microsoft Office PowerPoint</Application>
  <PresentationFormat>Widescreen</PresentationFormat>
  <Paragraphs>115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Raul Carreira rufato</dc:creator>
  <cp:lastModifiedBy>Raul Carreira rufato</cp:lastModifiedBy>
  <cp:revision>39</cp:revision>
  <dcterms:created xsi:type="dcterms:W3CDTF">2020-04-02T06:52:09Z</dcterms:created>
  <dcterms:modified xsi:type="dcterms:W3CDTF">2020-04-02T12:41:38Z</dcterms:modified>
</cp:coreProperties>
</file>